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C1400-A443-4E93-AC21-06FB2B6C555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7462-C3C6-4D9B-901D-D711BC72F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4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C1400-A443-4E93-AC21-06FB2B6C555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7462-C3C6-4D9B-901D-D711BC72F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716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C1400-A443-4E93-AC21-06FB2B6C555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7462-C3C6-4D9B-901D-D711BC72F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811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C1400-A443-4E93-AC21-06FB2B6C555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7462-C3C6-4D9B-901D-D711BC72F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454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C1400-A443-4E93-AC21-06FB2B6C555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7462-C3C6-4D9B-901D-D711BC72F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01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C1400-A443-4E93-AC21-06FB2B6C555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7462-C3C6-4D9B-901D-D711BC72F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2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C1400-A443-4E93-AC21-06FB2B6C555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7462-C3C6-4D9B-901D-D711BC72F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396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C1400-A443-4E93-AC21-06FB2B6C555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7462-C3C6-4D9B-901D-D711BC72F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246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C1400-A443-4E93-AC21-06FB2B6C555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7462-C3C6-4D9B-901D-D711BC72F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80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C1400-A443-4E93-AC21-06FB2B6C555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7462-C3C6-4D9B-901D-D711BC72F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987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C1400-A443-4E93-AC21-06FB2B6C555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7462-C3C6-4D9B-901D-D711BC72F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950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C1400-A443-4E93-AC21-06FB2B6C555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27462-C3C6-4D9B-901D-D711BC72F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 A. </a:t>
            </a:r>
            <a:br>
              <a:rPr lang="en-US" dirty="0" smtClean="0"/>
            </a:br>
            <a:r>
              <a:rPr lang="en-US" smtClean="0"/>
              <a:t>1 </a:t>
            </a:r>
            <a:r>
              <a:rPr lang="en-US" smtClean="0"/>
              <a:t>Communication </a:t>
            </a:r>
            <a:r>
              <a:rPr lang="en-US" dirty="0" smtClean="0"/>
              <a:t>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739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Visual communication </a:t>
            </a:r>
            <a:r>
              <a:rPr lang="en-US" dirty="0" smtClean="0"/>
              <a:t>proves </a:t>
            </a:r>
            <a:r>
              <a:rPr lang="en-US" dirty="0"/>
              <a:t>to be effective since </a:t>
            </a:r>
            <a:r>
              <a:rPr lang="en-US" dirty="0" smtClean="0"/>
              <a:t>it involves interchanging </a:t>
            </a:r>
            <a:r>
              <a:rPr lang="en-US" dirty="0"/>
              <a:t>messages only through </a:t>
            </a:r>
            <a:r>
              <a:rPr lang="en-US" dirty="0" smtClean="0"/>
              <a:t>images or </a:t>
            </a:r>
            <a:r>
              <a:rPr lang="en-US" dirty="0"/>
              <a:t>pictures and therefore, you do not need to know </a:t>
            </a:r>
            <a:r>
              <a:rPr lang="en-US" dirty="0" smtClean="0"/>
              <a:t>any particular </a:t>
            </a:r>
            <a:r>
              <a:rPr lang="en-US" dirty="0"/>
              <a:t>language for understanding </a:t>
            </a:r>
            <a:r>
              <a:rPr lang="en-US" dirty="0" smtClean="0"/>
              <a:t>it.</a:t>
            </a:r>
          </a:p>
          <a:p>
            <a:pPr algn="just"/>
            <a:r>
              <a:rPr lang="en-US" b="1" dirty="0"/>
              <a:t>Examples of Visual Communication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793" y="4001294"/>
            <a:ext cx="8445837" cy="1511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385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6057" y="749731"/>
            <a:ext cx="9713052" cy="5273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10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Communication Cycle and the Importance of Feedback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b="1" dirty="0"/>
              <a:t> </a:t>
            </a:r>
            <a:r>
              <a:rPr lang="en-US" dirty="0" smtClean="0"/>
              <a:t>For </a:t>
            </a:r>
            <a:r>
              <a:rPr lang="en-US" dirty="0"/>
              <a:t>effective communication, it is important that the sender receives an acknowledgement from the receiver about getting the message across. While a sender sends information, the receiver provides feedback on the received message.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Types of Feedback</a:t>
            </a:r>
          </a:p>
          <a:p>
            <a:r>
              <a:rPr lang="en-US" dirty="0"/>
              <a:t>•   Positive Feedback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•   Negative Feedback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•   No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259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good feedback is one that is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• </a:t>
            </a:r>
            <a:r>
              <a:rPr lang="en-US" b="1" dirty="0"/>
              <a:t>Specific: </a:t>
            </a:r>
            <a:r>
              <a:rPr lang="en-US" dirty="0"/>
              <a:t>Avoid general comments. Try to include examples to clarify your statement. Offering alternatives rather than just giving advice allows the receiver to decide what to do with your feedback.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• </a:t>
            </a:r>
            <a:r>
              <a:rPr lang="en-US" b="1" dirty="0"/>
              <a:t>Timely: </a:t>
            </a:r>
            <a:r>
              <a:rPr lang="en-US" dirty="0"/>
              <a:t>Being prompt is the key, since feedback loses its impact if delayed for too long.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• </a:t>
            </a:r>
            <a:r>
              <a:rPr lang="en-US" b="1" dirty="0"/>
              <a:t>Polite: </a:t>
            </a:r>
            <a:r>
              <a:rPr lang="en-US" dirty="0"/>
              <a:t>While it is important to share feedback, the recipient should not feel offended by the language of the feedback.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• </a:t>
            </a:r>
            <a:r>
              <a:rPr lang="en-US" b="1" dirty="0"/>
              <a:t>Offering continuing support: </a:t>
            </a:r>
            <a:r>
              <a:rPr lang="en-US" dirty="0"/>
              <a:t>Feedback sharing should be a continuous process. After offering feedback, let recipients know you are available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for support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630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Importance of </a:t>
            </a:r>
            <a:r>
              <a:rPr lang="en-US" b="1" dirty="0" smtClean="0"/>
              <a:t>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3057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 </a:t>
            </a:r>
            <a:r>
              <a:rPr lang="en-US" b="1" dirty="0"/>
              <a:t>It validates effective listening: </a:t>
            </a:r>
            <a:r>
              <a:rPr lang="en-US" dirty="0"/>
              <a:t>The person providing the feedback knows they have been understood (or received) and that their feedback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provides some value.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•</a:t>
            </a:r>
            <a:r>
              <a:rPr lang="en-US" b="1" dirty="0"/>
              <a:t> It motivates: </a:t>
            </a:r>
            <a:r>
              <a:rPr lang="en-US" dirty="0"/>
              <a:t>Feedback can motivate people to build better work relationships and continue the good work that is being appreciated.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• </a:t>
            </a:r>
            <a:r>
              <a:rPr lang="en-US" b="1" dirty="0"/>
              <a:t>It is always there: </a:t>
            </a:r>
            <a:r>
              <a:rPr lang="en-US" dirty="0"/>
              <a:t>Every time you speak to a person, we communicate feedback so it is impossible not to provide one.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• </a:t>
            </a:r>
            <a:r>
              <a:rPr lang="en-US" b="1" dirty="0"/>
              <a:t>It boosts learning: </a:t>
            </a:r>
            <a:r>
              <a:rPr lang="en-US" dirty="0"/>
              <a:t>Feedback is important to remain </a:t>
            </a:r>
            <a:r>
              <a:rPr lang="en-US" dirty="0" err="1"/>
              <a:t>focussed</a:t>
            </a:r>
            <a:r>
              <a:rPr lang="en-US" dirty="0"/>
              <a:t> on goals, plan better and develop improved products and services.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• </a:t>
            </a:r>
            <a:r>
              <a:rPr lang="en-US" b="1" dirty="0"/>
              <a:t>It improves performance: </a:t>
            </a:r>
            <a:r>
              <a:rPr lang="en-US" dirty="0"/>
              <a:t>Feedback can help to form better decisions to improve and increase performance.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286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Barriers to Effective Communication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19" y="1071154"/>
            <a:ext cx="11599817" cy="5682343"/>
          </a:xfrm>
        </p:spPr>
        <p:txBody>
          <a:bodyPr>
            <a:noAutofit/>
          </a:bodyPr>
          <a:lstStyle/>
          <a:p>
            <a:pPr fontAlgn="base"/>
            <a:r>
              <a:rPr lang="en-US" sz="1600" b="1" dirty="0"/>
              <a:t>What is Effective Communication?</a:t>
            </a:r>
          </a:p>
          <a:p>
            <a:pPr fontAlgn="base"/>
            <a:r>
              <a:rPr lang="en-US" sz="1600" dirty="0"/>
              <a:t>Effective communication follows the basic principles of professional communication skills.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b="1" dirty="0"/>
              <a:t>Barriers to Effective Communication</a:t>
            </a:r>
          </a:p>
          <a:p>
            <a:r>
              <a:rPr lang="en-US" sz="1600" b="1" dirty="0"/>
              <a:t>Physical Barriers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Physical barrier is the environmental and natural condition that act as a barrier in communication in sending message from sender to receiver. Not being able to see gestures, posture and general body language can make communication less effective.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b="1" dirty="0"/>
              <a:t>Linguistic Barriers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The inability to communicate using a language is known as language barrier to communication. Language barriers are the most common communication barriers, which cause misunderstandings misinterpretations between people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b="1" dirty="0"/>
              <a:t>Interpersonal Barriers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/>
              <a:t>Barriers</a:t>
            </a:r>
            <a:r>
              <a:rPr lang="en-US" sz="1600" dirty="0"/>
              <a:t> to interpersonal communication occur when the sender’s message is received differently from how it was intended.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b="1" dirty="0" err="1"/>
              <a:t>Organisational</a:t>
            </a:r>
            <a:r>
              <a:rPr lang="en-US" sz="1600" b="1" dirty="0"/>
              <a:t> Barriers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/>
              <a:t>Organisations</a:t>
            </a:r>
            <a:r>
              <a:rPr lang="en-US" sz="1600" dirty="0"/>
              <a:t> are designed on the basis of formal hierarchical structures that follow performance standards, rules and regulations, procedures, policies, </a:t>
            </a:r>
            <a:r>
              <a:rPr lang="en-US" sz="1600" dirty="0" err="1"/>
              <a:t>behavioural</a:t>
            </a:r>
            <a:r>
              <a:rPr lang="en-US" sz="1600" dirty="0"/>
              <a:t> norms, etc. All these affect the free flow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of communication in </a:t>
            </a:r>
            <a:r>
              <a:rPr lang="en-US" sz="1600" dirty="0" err="1"/>
              <a:t>organisations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b="1" dirty="0"/>
              <a:t>Cultural Barriers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Cultural barriers is when people of different cultures are unable to understand each other’s customs, resulting in inconveniences and </a:t>
            </a:r>
            <a:r>
              <a:rPr lang="en-US" sz="1600" dirty="0" err="1"/>
              <a:t>difficulties.People</a:t>
            </a:r>
            <a:r>
              <a:rPr lang="en-US" sz="1600" dirty="0"/>
              <a:t> sometimes make stereotypical assumptions about others based on their cultural background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145272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748" y="391251"/>
            <a:ext cx="11244943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Ways to Overcome Barriers to Effective Communication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• </a:t>
            </a:r>
            <a:r>
              <a:rPr lang="en-US" dirty="0"/>
              <a:t>Use simple language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• Do not form assumptions on culture, religion or geography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• Try to communicate in person as much as possible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• Use visuals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• Take help of a translator to overcome differences in language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• Be respectful of other’s opinions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901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Writing Skills — Parts of </a:t>
            </a:r>
            <a:r>
              <a:rPr lang="en-US" b="1" dirty="0" smtClean="0"/>
              <a:t>Speech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Writing skills are part of verbal communication and include e-mails, letters, notes, articles, SMS/chat, blogs, etc</a:t>
            </a:r>
            <a:r>
              <a:rPr lang="en-US" dirty="0" smtClean="0"/>
              <a:t>.</a:t>
            </a:r>
          </a:p>
          <a:p>
            <a:pPr fontAlgn="base"/>
            <a:r>
              <a:rPr lang="en-US" b="1" dirty="0" err="1" smtClean="0"/>
              <a:t>Capitalisation</a:t>
            </a:r>
            <a:r>
              <a:rPr lang="en-US" b="1" dirty="0" smtClean="0"/>
              <a:t> </a:t>
            </a:r>
            <a:r>
              <a:rPr lang="en-US" b="1" dirty="0"/>
              <a:t>Rules</a:t>
            </a:r>
          </a:p>
          <a:p>
            <a:pPr fontAlgn="base"/>
            <a:r>
              <a:rPr lang="en-US" b="1" dirty="0"/>
              <a:t>Punctuation : </a:t>
            </a:r>
            <a:r>
              <a:rPr lang="en-US" dirty="0"/>
              <a:t>Full stop, Comma, Question mark, Exclamation mark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Basic Parts of Speech</a:t>
            </a:r>
          </a:p>
          <a:p>
            <a:r>
              <a:rPr lang="en-US" dirty="0"/>
              <a:t>The part of speech indicates how a particular word functions in meaning as well as grammatically within the sentence. Some examples are nouns, pronouns, adjectives, verbs ,adverbs , Conjunctions, Prepositions, Interjections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814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Writing Skills — Sentences Active and Passive </a:t>
            </a:r>
            <a:r>
              <a:rPr lang="en-US" b="1" dirty="0" smtClean="0"/>
              <a:t>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b="1" dirty="0"/>
              <a:t>Types of Sentences</a:t>
            </a:r>
          </a:p>
          <a:p>
            <a:pPr fontAlgn="base"/>
            <a:r>
              <a:rPr lang="en-US" dirty="0"/>
              <a:t>1. Statement or Declarative Sentence</a:t>
            </a:r>
            <a:br>
              <a:rPr lang="en-US" dirty="0"/>
            </a:br>
            <a:r>
              <a:rPr lang="en-US" dirty="0"/>
              <a:t>2. Question or Interrogative Sentence</a:t>
            </a:r>
            <a:br>
              <a:rPr lang="en-US" dirty="0"/>
            </a:br>
            <a:r>
              <a:rPr lang="en-US" dirty="0"/>
              <a:t>3. Emotion/Reaction or Exclamatory </a:t>
            </a:r>
            <a:r>
              <a:rPr lang="en-US" dirty="0" smtClean="0"/>
              <a:t>Sentence</a:t>
            </a:r>
            <a:endParaRPr lang="en-US" dirty="0"/>
          </a:p>
          <a:p>
            <a:pPr marL="0" indent="0" fontAlgn="base">
              <a:buNone/>
            </a:pPr>
            <a:r>
              <a:rPr lang="en-US" dirty="0"/>
              <a:t> </a:t>
            </a:r>
            <a:r>
              <a:rPr lang="en-US" dirty="0" smtClean="0"/>
              <a:t>  4</a:t>
            </a:r>
            <a:r>
              <a:rPr lang="en-US" dirty="0"/>
              <a:t>. Order or </a:t>
            </a:r>
            <a:r>
              <a:rPr lang="en-US" dirty="0" smtClean="0"/>
              <a:t>Imperative </a:t>
            </a:r>
            <a:r>
              <a:rPr lang="en-US" dirty="0"/>
              <a:t>Sentence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8160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9120" y="438168"/>
            <a:ext cx="108508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Remya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traveled to Sweden from India to pursue her higher education. But she doesn't know how to speak Swedish (language of Sweden). Because of this, she was unable to find a part time job. This is an example of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____________ 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(a)Interpersonal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barrier 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(b) Physical barrier 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(c)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Organisational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barrier 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(d) Linguistic barrier 	</a:t>
            </a:r>
          </a:p>
        </p:txBody>
      </p:sp>
    </p:spTree>
    <p:extLst>
      <p:ext uri="{BB962C8B-B14F-4D97-AF65-F5344CB8AC3E}">
        <p14:creationId xmlns:p14="http://schemas.microsoft.com/office/powerpoint/2010/main" val="1857298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509" y="1708060"/>
            <a:ext cx="10839994" cy="4351338"/>
          </a:xfrm>
        </p:spPr>
        <p:txBody>
          <a:bodyPr/>
          <a:lstStyle/>
          <a:p>
            <a:pPr algn="just"/>
            <a:r>
              <a:rPr lang="en-US" dirty="0"/>
              <a:t>Communication Skills means how do we communicate with each other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The way of presenting our information is very important. Communication Skills include those areas which deal with our talking, writing, expressing our views.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3509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Methods of Communication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US" dirty="0" smtClean="0"/>
              <a:t>The </a:t>
            </a:r>
            <a:r>
              <a:rPr lang="en-US" dirty="0"/>
              <a:t>word ‘communication’ comes from the Latin word </a:t>
            </a:r>
            <a:r>
              <a:rPr lang="en-US" i="1" dirty="0" err="1"/>
              <a:t>commūnicāre</a:t>
            </a:r>
            <a:r>
              <a:rPr lang="en-US" dirty="0"/>
              <a:t>, meaning ‘to share’. Clear and concise communication is of immense importance in work and business environment as there are several parties involved.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Communication has three important parts:</a:t>
            </a:r>
          </a:p>
          <a:p>
            <a:pPr fontAlgn="base"/>
            <a:r>
              <a:rPr lang="en-US" b="1" dirty="0"/>
              <a:t>1. Transmitting </a:t>
            </a:r>
            <a:r>
              <a:rPr lang="en-US" dirty="0"/>
              <a:t>— The sender transmits the message through one medium or another</a:t>
            </a:r>
            <a:r>
              <a:rPr lang="en-US" dirty="0" smtClean="0"/>
              <a:t>.</a:t>
            </a:r>
            <a:endParaRPr lang="en-US" dirty="0"/>
          </a:p>
          <a:p>
            <a:pPr fontAlgn="base"/>
            <a:r>
              <a:rPr lang="en-US" b="1" dirty="0"/>
              <a:t>2. Listening </a:t>
            </a:r>
            <a:r>
              <a:rPr lang="en-US" dirty="0"/>
              <a:t>— The receiver listens or understands the message</a:t>
            </a:r>
            <a:r>
              <a:rPr lang="en-US" dirty="0" smtClean="0"/>
              <a:t>.</a:t>
            </a:r>
          </a:p>
          <a:p>
            <a:pPr fontAlgn="base"/>
            <a:r>
              <a:rPr lang="en-US" b="1" dirty="0" smtClean="0"/>
              <a:t>3. Feedback </a:t>
            </a:r>
            <a:r>
              <a:rPr lang="en-US" dirty="0" smtClean="0"/>
              <a:t>— The receiver conveys their understanding of the message to the sender in the form of feedback to complete the communication cycle.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272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en-US" dirty="0" smtClean="0"/>
              <a:t>The </a:t>
            </a:r>
            <a:r>
              <a:rPr lang="en-US" dirty="0"/>
              <a:t>various elements of the communication cycle are</a:t>
            </a:r>
            <a:r>
              <a:rPr lang="en-US" dirty="0" smtClean="0"/>
              <a:t>:</a:t>
            </a:r>
            <a:endParaRPr lang="en-US" dirty="0"/>
          </a:p>
          <a:p>
            <a:pPr fontAlgn="base"/>
            <a:r>
              <a:rPr lang="en-US" b="1" dirty="0"/>
              <a:t>Sender: </a:t>
            </a:r>
            <a:r>
              <a:rPr lang="en-US" dirty="0"/>
              <a:t>the person beginning the communication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fontAlgn="base"/>
            <a:r>
              <a:rPr lang="en-US" b="1" dirty="0"/>
              <a:t>Message: </a:t>
            </a:r>
            <a:r>
              <a:rPr lang="en-US" dirty="0"/>
              <a:t>the information that the sender wants to convey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fontAlgn="base"/>
            <a:r>
              <a:rPr lang="en-US" b="1" dirty="0"/>
              <a:t>Channel: </a:t>
            </a:r>
            <a:r>
              <a:rPr lang="en-US" dirty="0"/>
              <a:t>the means by which the information is sent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fontAlgn="base"/>
            <a:r>
              <a:rPr lang="en-US" b="1" dirty="0"/>
              <a:t>Receiver: </a:t>
            </a:r>
            <a:r>
              <a:rPr lang="en-US" dirty="0"/>
              <a:t>the person to whom the message is sent.</a:t>
            </a:r>
          </a:p>
          <a:p>
            <a:pPr marL="0" indent="0" fontAlgn="base">
              <a:buNone/>
            </a:pPr>
            <a:endParaRPr lang="en-US" dirty="0"/>
          </a:p>
          <a:p>
            <a:pPr fontAlgn="base"/>
            <a:r>
              <a:rPr lang="en-US" b="1" dirty="0"/>
              <a:t>Feedback: </a:t>
            </a:r>
            <a:r>
              <a:rPr lang="en-US" dirty="0"/>
              <a:t>the receiver’s acknowledgment and response to the message.</a:t>
            </a:r>
            <a:br>
              <a:rPr lang="en-US" dirty="0"/>
            </a:b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Communication Process and 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099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565" y="365124"/>
            <a:ext cx="10617926" cy="5460909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US" b="1" dirty="0" smtClean="0"/>
              <a:t>Methods of Communication</a:t>
            </a:r>
            <a:endParaRPr lang="en-US" dirty="0" smtClean="0"/>
          </a:p>
          <a:p>
            <a:pPr fontAlgn="base"/>
            <a:r>
              <a:rPr lang="en-US" dirty="0" smtClean="0"/>
              <a:t>Face-to-face informal communication </a:t>
            </a:r>
          </a:p>
          <a:p>
            <a:pPr fontAlgn="base"/>
            <a:r>
              <a:rPr lang="en-US" dirty="0" smtClean="0"/>
              <a:t>e-mail</a:t>
            </a:r>
            <a:endParaRPr lang="en-US" dirty="0"/>
          </a:p>
          <a:p>
            <a:pPr fontAlgn="base"/>
            <a:r>
              <a:rPr lang="en-US" dirty="0" smtClean="0"/>
              <a:t>Notices/Posters</a:t>
            </a:r>
          </a:p>
          <a:p>
            <a:pPr fontAlgn="base"/>
            <a:r>
              <a:rPr lang="en-US" dirty="0" smtClean="0"/>
              <a:t>Business Meetings</a:t>
            </a:r>
            <a:endParaRPr lang="en-US" dirty="0"/>
          </a:p>
          <a:p>
            <a:pPr fontAlgn="base"/>
            <a:r>
              <a:rPr lang="en-US" dirty="0" smtClean="0"/>
              <a:t>Social networks, message, phone call for communication, newsletter, blog, et</a:t>
            </a:r>
          </a:p>
          <a:p>
            <a:pPr fontAlgn="base"/>
            <a:r>
              <a:rPr lang="en-US" b="1" dirty="0" smtClean="0"/>
              <a:t>Choosing the right method of communication depends on</a:t>
            </a:r>
          </a:p>
          <a:p>
            <a:pPr marL="0" indent="0">
              <a:buNone/>
            </a:pPr>
            <a:r>
              <a:rPr lang="en-US" dirty="0" smtClean="0"/>
              <a:t>	• Target audience</a:t>
            </a:r>
            <a:br>
              <a:rPr lang="en-US" dirty="0" smtClean="0"/>
            </a:br>
            <a:r>
              <a:rPr lang="en-US" dirty="0" smtClean="0"/>
              <a:t>	• Costs</a:t>
            </a:r>
            <a:br>
              <a:rPr lang="en-US" dirty="0" smtClean="0"/>
            </a:br>
            <a:r>
              <a:rPr lang="en-US" dirty="0" smtClean="0"/>
              <a:t>	• Kind/type of information</a:t>
            </a:r>
            <a:br>
              <a:rPr lang="en-US" dirty="0" smtClean="0"/>
            </a:br>
            <a:r>
              <a:rPr lang="en-US" dirty="0" smtClean="0"/>
              <a:t>	• Urgency/priority</a:t>
            </a:r>
          </a:p>
          <a:p>
            <a:pPr fontAlgn="base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539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Verbal Communication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" y="1224733"/>
            <a:ext cx="11247119" cy="4351338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en-US" dirty="0" smtClean="0"/>
              <a:t>Verbal </a:t>
            </a:r>
            <a:r>
              <a:rPr lang="en-US" dirty="0"/>
              <a:t>communication includes sounds, words, language, and speech. Speaking is one of the most effective and commonly used ways of communicating. It helps in expressing our emotions in words.</a:t>
            </a:r>
            <a:br>
              <a:rPr lang="en-US" dirty="0"/>
            </a:br>
            <a:r>
              <a:rPr lang="en-US" dirty="0"/>
              <a:t> </a:t>
            </a:r>
          </a:p>
          <a:p>
            <a:pPr fontAlgn="base"/>
            <a:r>
              <a:rPr lang="en-US" b="1" dirty="0"/>
              <a:t>Type of Verbal Communication</a:t>
            </a:r>
          </a:p>
          <a:p>
            <a:pPr fontAlgn="base"/>
            <a:r>
              <a:rPr lang="en-US" b="1" dirty="0"/>
              <a:t>Interpersonal Communication:</a:t>
            </a:r>
            <a:r>
              <a:rPr lang="en-US" dirty="0"/>
              <a:t> This form of communication takes place between two individuals and is thus a one-on-one conversation. It can be formal or informal.</a:t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Written Communication:</a:t>
            </a:r>
            <a:r>
              <a:rPr lang="en-US" dirty="0"/>
              <a:t> This form of communication involves writing words. It can be letters, circulars, reports, manuals, SMS, social media chats, etc. It can be between two or more people.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b="1" dirty="0"/>
              <a:t>Small Group Communication:</a:t>
            </a:r>
            <a:r>
              <a:rPr lang="en-US" dirty="0"/>
              <a:t> This type of communication takes place when there are more than two people involved. Each participant can interact and converse with the rest.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b="1" dirty="0"/>
              <a:t>Public Communication</a:t>
            </a:r>
            <a:r>
              <a:rPr lang="en-US" dirty="0"/>
              <a:t>: This type of communication takes place when one individual addresses a large gathering.</a:t>
            </a:r>
          </a:p>
          <a:p>
            <a:pPr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15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566" y="493213"/>
            <a:ext cx="11022874" cy="4351338"/>
          </a:xfrm>
        </p:spPr>
        <p:txBody>
          <a:bodyPr/>
          <a:lstStyle/>
          <a:p>
            <a:pPr fontAlgn="base"/>
            <a:r>
              <a:rPr lang="en-US" b="1" dirty="0"/>
              <a:t>Advantages of Verbal Communication</a:t>
            </a:r>
          </a:p>
          <a:p>
            <a:pPr fontAlgn="base"/>
            <a:r>
              <a:rPr lang="en-US" dirty="0"/>
              <a:t>It is an easy mode of communication in which you can exchange ideas by saying what you want and get a quick response.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br>
              <a:rPr lang="en-US" b="1" dirty="0"/>
            </a:br>
            <a:r>
              <a:rPr lang="en-US" b="1" dirty="0"/>
              <a:t>Disadvantages of Verbal Communication</a:t>
            </a:r>
          </a:p>
          <a:p>
            <a:r>
              <a:rPr lang="en-US" dirty="0"/>
              <a:t>Since verbal communication depends on written or spoken words, sometimes the meanings can be confusing and difficult to understand if the right words are not used.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44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67732"/>
          </a:xfrm>
        </p:spPr>
        <p:txBody>
          <a:bodyPr>
            <a:normAutofit/>
          </a:bodyPr>
          <a:lstStyle/>
          <a:p>
            <a:r>
              <a:rPr lang="en-US" b="1" dirty="0"/>
              <a:t>Mastering Verbal </a:t>
            </a:r>
            <a:r>
              <a:rPr lang="en-US" b="1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1" y="1371600"/>
            <a:ext cx="11547565" cy="5094513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en-US" b="1" u="sng" dirty="0"/>
              <a:t>Think Before You </a:t>
            </a:r>
            <a:r>
              <a:rPr lang="en-US" b="1" u="sng" dirty="0" smtClean="0"/>
              <a:t>Speak</a:t>
            </a:r>
          </a:p>
          <a:p>
            <a:pPr fontAlgn="base"/>
            <a:r>
              <a:rPr lang="en-US" dirty="0" smtClean="0"/>
              <a:t>  Think </a:t>
            </a:r>
            <a:r>
              <a:rPr lang="en-US" dirty="0"/>
              <a:t>about your topic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/>
              <a:t> </a:t>
            </a:r>
            <a:r>
              <a:rPr lang="en-US" dirty="0" smtClean="0"/>
              <a:t> Think </a:t>
            </a:r>
            <a:r>
              <a:rPr lang="en-US" dirty="0"/>
              <a:t>about the most effective ways to make your </a:t>
            </a:r>
            <a:r>
              <a:rPr lang="en-US" dirty="0" smtClean="0"/>
              <a:t>listeners</a:t>
            </a:r>
            <a:r>
              <a:rPr lang="en-US" dirty="0"/>
              <a:t> </a:t>
            </a:r>
            <a:r>
              <a:rPr lang="en-US" dirty="0" smtClean="0"/>
              <a:t>Understand </a:t>
            </a:r>
            <a:r>
              <a:rPr lang="en-US" dirty="0"/>
              <a:t>the topic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smtClean="0"/>
              <a:t>  Write </a:t>
            </a:r>
            <a:r>
              <a:rPr lang="en-US" dirty="0"/>
              <a:t>or note down whatever you plan to say.</a:t>
            </a:r>
          </a:p>
          <a:p>
            <a:pPr marL="0" indent="0" fontAlgn="base">
              <a:buNone/>
            </a:pPr>
            <a:r>
              <a:rPr lang="en-US" b="1" u="sng" dirty="0" smtClean="0"/>
              <a:t>Concise and Clear</a:t>
            </a:r>
          </a:p>
          <a:p>
            <a:pPr fontAlgn="base"/>
            <a:r>
              <a:rPr lang="en-US" dirty="0" smtClean="0"/>
              <a:t>Speak </a:t>
            </a:r>
            <a:r>
              <a:rPr lang="en-US" dirty="0"/>
              <a:t>clearly, loudly and at moderate speed.</a:t>
            </a:r>
          </a:p>
          <a:p>
            <a:pPr fontAlgn="base"/>
            <a:r>
              <a:rPr lang="en-US" dirty="0"/>
              <a:t>Be sure the information you want to share is to the point.</a:t>
            </a:r>
          </a:p>
          <a:p>
            <a:pPr fontAlgn="base"/>
            <a:r>
              <a:rPr lang="en-US" dirty="0"/>
              <a:t>Do not repeat the same sentences.</a:t>
            </a:r>
          </a:p>
          <a:p>
            <a:pPr fontAlgn="base"/>
            <a:r>
              <a:rPr lang="en-US" dirty="0"/>
              <a:t>Confidence and Body Language</a:t>
            </a:r>
          </a:p>
          <a:p>
            <a:pPr marL="0" indent="0" fontAlgn="base">
              <a:buNone/>
            </a:pPr>
            <a:r>
              <a:rPr lang="en-US" b="1" u="sng" dirty="0"/>
              <a:t>Be confident.</a:t>
            </a:r>
          </a:p>
          <a:p>
            <a:pPr fontAlgn="base"/>
            <a:r>
              <a:rPr lang="en-US" dirty="0"/>
              <a:t>Maintain eye contact, stand straight and be attentive.</a:t>
            </a:r>
          </a:p>
          <a:p>
            <a:pPr fontAlgn="base"/>
            <a:r>
              <a:rPr lang="en-US" dirty="0"/>
              <a:t>Be friendly.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500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Non-verbal </a:t>
            </a:r>
            <a:r>
              <a:rPr lang="en-US" b="1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817" y="1433738"/>
            <a:ext cx="11140440" cy="5058501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en-US" dirty="0" smtClean="0"/>
              <a:t>Non-verbal </a:t>
            </a:r>
            <a:r>
              <a:rPr lang="en-US" dirty="0"/>
              <a:t>communication is the expression or exchange of information or messages without using any spoken or written word.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Importance of Non-verbal Communication</a:t>
            </a:r>
          </a:p>
          <a:p>
            <a:pPr fontAlgn="base"/>
            <a:r>
              <a:rPr lang="en-US" b="1" dirty="0"/>
              <a:t>In our day-to-day communication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• 55% communication is done using body movements, face, arms, etc.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• 38% communication is done using voice, tone, pauses, etc.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• only 7% communication is done using words.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Types of Non-verbal Communication</a:t>
            </a:r>
          </a:p>
          <a:p>
            <a:r>
              <a:rPr lang="en-US" dirty="0"/>
              <a:t>•   Facial Expressions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•   Posture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•   Gestures or Body Language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•   Touch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•   Space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•   Eye Contact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•   Paralanguage : tone, speed and volume of our voice.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542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</TotalTime>
  <Words>382</Words>
  <Application>Microsoft Office PowerPoint</Application>
  <PresentationFormat>Widescreen</PresentationFormat>
  <Paragraphs>79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PART A.  1 Communication Skills</vt:lpstr>
      <vt:lpstr>PowerPoint Presentation</vt:lpstr>
      <vt:lpstr>Methods of Communication </vt:lpstr>
      <vt:lpstr>Communication Process and Elements</vt:lpstr>
      <vt:lpstr> </vt:lpstr>
      <vt:lpstr>Verbal Communication </vt:lpstr>
      <vt:lpstr>PowerPoint Presentation</vt:lpstr>
      <vt:lpstr>Mastering Verbal Communication</vt:lpstr>
      <vt:lpstr>Non-verbal Communication</vt:lpstr>
      <vt:lpstr>Visual communication</vt:lpstr>
      <vt:lpstr>PowerPoint Presentation</vt:lpstr>
      <vt:lpstr>Communication Cycle and the Importance of Feedback </vt:lpstr>
      <vt:lpstr>A good feedback is one that is:</vt:lpstr>
      <vt:lpstr>Importance of Feedback</vt:lpstr>
      <vt:lpstr>Barriers to Effective Communication </vt:lpstr>
      <vt:lpstr>Ways to Overcome Barriers to Effective Communication </vt:lpstr>
      <vt:lpstr>Writing Skills — Parts of Speech </vt:lpstr>
      <vt:lpstr>Writing Skills — Sentences Active and Passive Sentences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Communication Skills</dc:title>
  <dc:creator>ibm</dc:creator>
  <cp:lastModifiedBy>ibm</cp:lastModifiedBy>
  <cp:revision>17</cp:revision>
  <dcterms:created xsi:type="dcterms:W3CDTF">2023-10-26T19:06:59Z</dcterms:created>
  <dcterms:modified xsi:type="dcterms:W3CDTF">2023-10-27T18:07:53Z</dcterms:modified>
</cp:coreProperties>
</file>